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7" r:id="rId3"/>
    <p:sldId id="283" r:id="rId4"/>
    <p:sldId id="284" r:id="rId5"/>
    <p:sldId id="285" r:id="rId6"/>
    <p:sldId id="286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1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 Interview Questions</a:t>
            </a:r>
            <a:br>
              <a:rPr lang="en-US" dirty="0"/>
            </a:br>
            <a:r>
              <a:rPr lang="en-US" dirty="0"/>
              <a:t>Spark Internals Part-2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3429000"/>
            <a:ext cx="4460240" cy="23876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8862AD0-5A27-4E40-BBEB-8C6A87C6F8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65"/>
    </mc:Choice>
    <mc:Fallback xmlns="">
      <p:transition spd="slow" advTm="22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C2C6C1-0DC6-4CB4-8A65-5E5AF04C7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71650" y="1596231"/>
            <a:ext cx="8648700" cy="40005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7B4A884-47CB-4F94-A29C-9BB393B049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9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59"/>
    </mc:Choice>
    <mc:Fallback xmlns="">
      <p:transition spd="slow" advTm="28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Further Deep dive in this Part-2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3B2EDDF-8235-4E0B-8AE7-88B9C8E284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8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9"/>
    </mc:Choice>
    <mc:Fallback xmlns="">
      <p:transition spd="slow" advTm="9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D6A41B-DF24-4365-B533-3E1ADCE5F13C}"/>
              </a:ext>
            </a:extLst>
          </p:cNvPr>
          <p:cNvSpPr/>
          <p:nvPr/>
        </p:nvSpPr>
        <p:spPr>
          <a:xfrm>
            <a:off x="111760" y="843280"/>
            <a:ext cx="2418080" cy="229616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spark=</a:t>
            </a:r>
            <a:r>
              <a:rPr lang="en-US" sz="1600" b="1" dirty="0" err="1">
                <a:solidFill>
                  <a:schemeClr val="tx1"/>
                </a:solidFill>
              </a:rPr>
              <a:t>SparkSession.builder</a:t>
            </a:r>
            <a:r>
              <a:rPr lang="en-US" dirty="0">
                <a:solidFill>
                  <a:schemeClr val="tx1"/>
                </a:solidFill>
              </a:rPr>
              <a:t>…..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spark.sparkContext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rdd</a:t>
            </a:r>
            <a:r>
              <a:rPr lang="en-US" dirty="0">
                <a:solidFill>
                  <a:schemeClr val="tx1"/>
                </a:solidFill>
              </a:rPr>
              <a:t> =spark.read.t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rdd.filter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rdd.map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rdd.count</a:t>
            </a:r>
            <a:r>
              <a:rPr lang="en-US" dirty="0">
                <a:solidFill>
                  <a:schemeClr val="tx1"/>
                </a:solidFill>
              </a:rPr>
              <a:t>()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Action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</a:rPr>
              <a:t>Driver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672505-C0DD-454E-9607-9A41599EDD37}"/>
              </a:ext>
            </a:extLst>
          </p:cNvPr>
          <p:cNvSpPr/>
          <p:nvPr/>
        </p:nvSpPr>
        <p:spPr>
          <a:xfrm>
            <a:off x="5415280" y="1149895"/>
            <a:ext cx="2346972" cy="16593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Allocated the resources.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Track submitted job/tasks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</a:rPr>
              <a:t>Cluster Manager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AEF18A-071F-4232-A02D-9AB8D8CB9C3C}"/>
              </a:ext>
            </a:extLst>
          </p:cNvPr>
          <p:cNvSpPr/>
          <p:nvPr/>
        </p:nvSpPr>
        <p:spPr>
          <a:xfrm>
            <a:off x="9997440" y="335280"/>
            <a:ext cx="2042160" cy="143256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Worker Node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EC01F7-2ACF-4289-9E78-65998834C4C0}"/>
              </a:ext>
            </a:extLst>
          </p:cNvPr>
          <p:cNvCxnSpPr>
            <a:cxnSpLocks/>
          </p:cNvCxnSpPr>
          <p:nvPr/>
        </p:nvCxnSpPr>
        <p:spPr>
          <a:xfrm>
            <a:off x="11018520" y="3429000"/>
            <a:ext cx="0" cy="62992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4E618FE-5D91-4DC1-A36C-333E72D58114}"/>
              </a:ext>
            </a:extLst>
          </p:cNvPr>
          <p:cNvSpPr/>
          <p:nvPr/>
        </p:nvSpPr>
        <p:spPr>
          <a:xfrm>
            <a:off x="1574800" y="3352800"/>
            <a:ext cx="6725899" cy="306832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accent2">
                  <a:lumMod val="50000"/>
                </a:schemeClr>
              </a:solidFill>
              <a:highlight>
                <a:srgbClr val="FFFF00"/>
              </a:highlight>
            </a:endParaRPr>
          </a:p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</a:rPr>
              <a:t>Spark Context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7BACB60-0DE6-483E-80FC-C88BFF6CD8C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762252" y="1051560"/>
            <a:ext cx="2235188" cy="928008"/>
          </a:xfrm>
          <a:prstGeom prst="bentConnector3">
            <a:avLst>
              <a:gd name="adj1" fmla="val 62273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80A8826-5214-46AA-855E-B35118B526EF}"/>
              </a:ext>
            </a:extLst>
          </p:cNvPr>
          <p:cNvCxnSpPr>
            <a:cxnSpLocks/>
            <a:stCxn id="8" idx="3"/>
            <a:endCxn id="39" idx="1"/>
          </p:cNvCxnSpPr>
          <p:nvPr/>
        </p:nvCxnSpPr>
        <p:spPr>
          <a:xfrm>
            <a:off x="7762252" y="1979568"/>
            <a:ext cx="2245347" cy="704458"/>
          </a:xfrm>
          <a:prstGeom prst="bentConnector3">
            <a:avLst>
              <a:gd name="adj1" fmla="val 61764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D3ACD08-47D4-4877-BF01-C76A1D194F4B}"/>
              </a:ext>
            </a:extLst>
          </p:cNvPr>
          <p:cNvCxnSpPr>
            <a:cxnSpLocks/>
            <a:stCxn id="8" idx="3"/>
            <a:endCxn id="43" idx="1"/>
          </p:cNvCxnSpPr>
          <p:nvPr/>
        </p:nvCxnSpPr>
        <p:spPr>
          <a:xfrm>
            <a:off x="7762252" y="1979568"/>
            <a:ext cx="2245347" cy="2787008"/>
          </a:xfrm>
          <a:prstGeom prst="bentConnector3">
            <a:avLst>
              <a:gd name="adj1" fmla="val 61312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E9CE813-C233-450C-AD0F-26EC285F4EB7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5400000" flipH="1" flipV="1">
            <a:off x="5915660" y="-4259580"/>
            <a:ext cx="508000" cy="9697720"/>
          </a:xfrm>
          <a:prstGeom prst="bentConnector3">
            <a:avLst>
              <a:gd name="adj1" fmla="val 145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D42AF12-4615-4F8B-BDE4-313793E11AEA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1173479" y="3179897"/>
            <a:ext cx="9855200" cy="2302959"/>
          </a:xfrm>
          <a:prstGeom prst="bentConnector4">
            <a:avLst>
              <a:gd name="adj1" fmla="val -335"/>
              <a:gd name="adj2" fmla="val 154043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E3508C-7FBB-421B-A607-DD91957344D7}"/>
              </a:ext>
            </a:extLst>
          </p:cNvPr>
          <p:cNvCxnSpPr>
            <a:cxnSpLocks/>
            <a:stCxn id="7" idx="3"/>
            <a:endCxn id="14" idx="0"/>
          </p:cNvCxnSpPr>
          <p:nvPr/>
        </p:nvCxnSpPr>
        <p:spPr>
          <a:xfrm>
            <a:off x="2529840" y="1991360"/>
            <a:ext cx="2407910" cy="136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F59A1DC-114F-4032-87F0-AB94D4FE4F7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2529840" y="1979568"/>
            <a:ext cx="2885440" cy="1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F7045E3-DFA2-473B-AA28-9E5AB2B76615}"/>
              </a:ext>
            </a:extLst>
          </p:cNvPr>
          <p:cNvSpPr txBox="1"/>
          <p:nvPr/>
        </p:nvSpPr>
        <p:spPr>
          <a:xfrm>
            <a:off x="3444230" y="1300508"/>
            <a:ext cx="1564640" cy="120032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Request for the Worker/ Executors in the cluster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8CC8D1-7CBC-407E-87B1-E8A16A5E3C94}"/>
              </a:ext>
            </a:extLst>
          </p:cNvPr>
          <p:cNvSpPr/>
          <p:nvPr/>
        </p:nvSpPr>
        <p:spPr>
          <a:xfrm>
            <a:off x="10200640" y="487680"/>
            <a:ext cx="1696720" cy="8788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Executor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C0C708-2A43-4462-B1C8-15D5C7CA0AF5}"/>
              </a:ext>
            </a:extLst>
          </p:cNvPr>
          <p:cNvSpPr txBox="1"/>
          <p:nvPr/>
        </p:nvSpPr>
        <p:spPr>
          <a:xfrm>
            <a:off x="10289540" y="578871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F00C96-9B7E-486D-843E-48BB34F5DFCB}"/>
              </a:ext>
            </a:extLst>
          </p:cNvPr>
          <p:cNvSpPr txBox="1"/>
          <p:nvPr/>
        </p:nvSpPr>
        <p:spPr>
          <a:xfrm>
            <a:off x="11183620" y="580628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Task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D2F646A-76EC-4744-9640-F3A4215A5960}"/>
              </a:ext>
            </a:extLst>
          </p:cNvPr>
          <p:cNvSpPr/>
          <p:nvPr/>
        </p:nvSpPr>
        <p:spPr>
          <a:xfrm>
            <a:off x="10007599" y="1967746"/>
            <a:ext cx="2042160" cy="143256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Worker 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BF6DA8-A96B-4566-A574-BCA06F558674}"/>
              </a:ext>
            </a:extLst>
          </p:cNvPr>
          <p:cNvSpPr/>
          <p:nvPr/>
        </p:nvSpPr>
        <p:spPr>
          <a:xfrm>
            <a:off x="10210799" y="2120146"/>
            <a:ext cx="1696720" cy="8788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Executor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640057-137B-4488-A441-B481F4753C41}"/>
              </a:ext>
            </a:extLst>
          </p:cNvPr>
          <p:cNvSpPr txBox="1"/>
          <p:nvPr/>
        </p:nvSpPr>
        <p:spPr>
          <a:xfrm>
            <a:off x="10299699" y="2211337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B313D7-1460-49BE-A60F-BB395C90B65A}"/>
              </a:ext>
            </a:extLst>
          </p:cNvPr>
          <p:cNvSpPr txBox="1"/>
          <p:nvPr/>
        </p:nvSpPr>
        <p:spPr>
          <a:xfrm>
            <a:off x="11193779" y="2213094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Task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87B3A5B-438F-4DE9-B32A-067B9AF77B50}"/>
              </a:ext>
            </a:extLst>
          </p:cNvPr>
          <p:cNvSpPr/>
          <p:nvPr/>
        </p:nvSpPr>
        <p:spPr>
          <a:xfrm>
            <a:off x="10007599" y="4050296"/>
            <a:ext cx="2042160" cy="143256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Worker Node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D2ADBB5-16A5-446A-9141-3FAA2EA42D6A}"/>
              </a:ext>
            </a:extLst>
          </p:cNvPr>
          <p:cNvSpPr/>
          <p:nvPr/>
        </p:nvSpPr>
        <p:spPr>
          <a:xfrm>
            <a:off x="10210799" y="4202696"/>
            <a:ext cx="1696720" cy="8788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Executor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7F645E-1685-400E-AC66-4AA7E85A55AD}"/>
              </a:ext>
            </a:extLst>
          </p:cNvPr>
          <p:cNvSpPr txBox="1"/>
          <p:nvPr/>
        </p:nvSpPr>
        <p:spPr>
          <a:xfrm>
            <a:off x="10299699" y="4293887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AFC23D-34B4-4DB1-BF0C-77894901FC3A}"/>
              </a:ext>
            </a:extLst>
          </p:cNvPr>
          <p:cNvSpPr txBox="1"/>
          <p:nvPr/>
        </p:nvSpPr>
        <p:spPr>
          <a:xfrm>
            <a:off x="11193779" y="4295644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Task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E6A1E1-BCBF-432D-A43C-660FEC66CE91}"/>
              </a:ext>
            </a:extLst>
          </p:cNvPr>
          <p:cNvSpPr txBox="1"/>
          <p:nvPr/>
        </p:nvSpPr>
        <p:spPr>
          <a:xfrm>
            <a:off x="4064000" y="0"/>
            <a:ext cx="3708400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Program Code(Jar) and configuration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33F2CCB-7E87-442C-BDCD-C8A2662A29FF}"/>
              </a:ext>
            </a:extLst>
          </p:cNvPr>
          <p:cNvSpPr txBox="1"/>
          <p:nvPr/>
        </p:nvSpPr>
        <p:spPr>
          <a:xfrm>
            <a:off x="4404350" y="6520934"/>
            <a:ext cx="3708400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Program Code(Jar) and configuration </a:t>
            </a:r>
          </a:p>
        </p:txBody>
      </p:sp>
      <p:sp>
        <p:nvSpPr>
          <p:cNvPr id="91" name="Flowchart: Multidocument 90">
            <a:extLst>
              <a:ext uri="{FF2B5EF4-FFF2-40B4-BE49-F238E27FC236}">
                <a16:creationId xmlns:a16="http://schemas.microsoft.com/office/drawing/2014/main" id="{3272D45B-6B18-43F5-9860-26C800FA297E}"/>
              </a:ext>
            </a:extLst>
          </p:cNvPr>
          <p:cNvSpPr/>
          <p:nvPr/>
        </p:nvSpPr>
        <p:spPr>
          <a:xfrm>
            <a:off x="7302505" y="4208670"/>
            <a:ext cx="939790" cy="1139456"/>
          </a:xfrm>
          <a:prstGeom prst="flowChartMultidocument">
            <a:avLst/>
          </a:prstGeom>
          <a:gradFill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TASKS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47FBB15A-8237-4809-A9A3-FD2F277E5DD0}"/>
              </a:ext>
            </a:extLst>
          </p:cNvPr>
          <p:cNvSpPr/>
          <p:nvPr/>
        </p:nvSpPr>
        <p:spPr>
          <a:xfrm>
            <a:off x="2997200" y="3606800"/>
            <a:ext cx="3556000" cy="2371927"/>
          </a:xfrm>
          <a:prstGeom prst="roundRect">
            <a:avLst/>
          </a:prstGeom>
          <a:noFill/>
          <a:ln cmpd="tri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4E3077-B57D-4D49-AF1B-30B7F88A4F84}"/>
              </a:ext>
            </a:extLst>
          </p:cNvPr>
          <p:cNvSpPr txBox="1"/>
          <p:nvPr/>
        </p:nvSpPr>
        <p:spPr>
          <a:xfrm>
            <a:off x="1673855" y="3513699"/>
            <a:ext cx="1038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Once the Action is called, Job is created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DE9EA65-8918-466C-90B5-77525E4ADA02}"/>
              </a:ext>
            </a:extLst>
          </p:cNvPr>
          <p:cNvSpPr txBox="1"/>
          <p:nvPr/>
        </p:nvSpPr>
        <p:spPr>
          <a:xfrm>
            <a:off x="1788148" y="4648717"/>
            <a:ext cx="609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JOB</a:t>
            </a: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6B9C67B2-E2FA-4D91-B4BA-1C42A8DABE94}"/>
              </a:ext>
            </a:extLst>
          </p:cNvPr>
          <p:cNvSpPr/>
          <p:nvPr/>
        </p:nvSpPr>
        <p:spPr>
          <a:xfrm>
            <a:off x="2529840" y="4739836"/>
            <a:ext cx="408956" cy="19710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75A004D5-D4AE-4DEE-9523-1CBFA581EA84}"/>
              </a:ext>
            </a:extLst>
          </p:cNvPr>
          <p:cNvSpPr/>
          <p:nvPr/>
        </p:nvSpPr>
        <p:spPr>
          <a:xfrm>
            <a:off x="6728449" y="4739836"/>
            <a:ext cx="408956" cy="19710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014CC9D-3D8E-4711-84E6-F14434B5D8E6}"/>
              </a:ext>
            </a:extLst>
          </p:cNvPr>
          <p:cNvSpPr txBox="1"/>
          <p:nvPr/>
        </p:nvSpPr>
        <p:spPr>
          <a:xfrm>
            <a:off x="5659110" y="3833364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C0838AA-D470-4667-BB80-2EBB4BE088F8}"/>
              </a:ext>
            </a:extLst>
          </p:cNvPr>
          <p:cNvSpPr txBox="1"/>
          <p:nvPr/>
        </p:nvSpPr>
        <p:spPr>
          <a:xfrm>
            <a:off x="5659110" y="4329864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2CA302E-354A-4B33-86F6-86C80F378C7B}"/>
              </a:ext>
            </a:extLst>
          </p:cNvPr>
          <p:cNvSpPr txBox="1"/>
          <p:nvPr/>
        </p:nvSpPr>
        <p:spPr>
          <a:xfrm>
            <a:off x="5681975" y="4835337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F723457-E3AB-4C72-A201-ED1FAE7A6BF4}"/>
              </a:ext>
            </a:extLst>
          </p:cNvPr>
          <p:cNvSpPr txBox="1"/>
          <p:nvPr/>
        </p:nvSpPr>
        <p:spPr>
          <a:xfrm>
            <a:off x="5681975" y="5323758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2F47660-3D5E-49B4-BB35-E8EC63C3FD17}"/>
              </a:ext>
            </a:extLst>
          </p:cNvPr>
          <p:cNvSpPr txBox="1"/>
          <p:nvPr/>
        </p:nvSpPr>
        <p:spPr>
          <a:xfrm>
            <a:off x="3144509" y="3833364"/>
            <a:ext cx="767101" cy="36933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RDD1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3791AB3-A77C-424A-A158-158C30183961}"/>
              </a:ext>
            </a:extLst>
          </p:cNvPr>
          <p:cNvSpPr txBox="1"/>
          <p:nvPr/>
        </p:nvSpPr>
        <p:spPr>
          <a:xfrm>
            <a:off x="4170659" y="3848671"/>
            <a:ext cx="767101" cy="36933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RDD2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2F1C82C-4DF0-46FC-BB21-DB4E13901C8C}"/>
              </a:ext>
            </a:extLst>
          </p:cNvPr>
          <p:cNvSpPr txBox="1"/>
          <p:nvPr/>
        </p:nvSpPr>
        <p:spPr>
          <a:xfrm>
            <a:off x="3625796" y="4654692"/>
            <a:ext cx="767101" cy="36933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RDD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CE6BB9D-222F-403A-AAAB-1CE1AE9E7449}"/>
              </a:ext>
            </a:extLst>
          </p:cNvPr>
          <p:cNvSpPr txBox="1"/>
          <p:nvPr/>
        </p:nvSpPr>
        <p:spPr>
          <a:xfrm>
            <a:off x="3625795" y="5309042"/>
            <a:ext cx="767101" cy="36933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RDD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52043D3-1610-4628-83BF-B38951E5F940}"/>
              </a:ext>
            </a:extLst>
          </p:cNvPr>
          <p:cNvCxnSpPr>
            <a:cxnSpLocks/>
            <a:endCxn id="105" idx="0"/>
          </p:cNvCxnSpPr>
          <p:nvPr/>
        </p:nvCxnSpPr>
        <p:spPr>
          <a:xfrm>
            <a:off x="3538236" y="4162042"/>
            <a:ext cx="471111" cy="492650"/>
          </a:xfrm>
          <a:prstGeom prst="line">
            <a:avLst/>
          </a:prstGeom>
          <a:ln w="19050" cmpd="tri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C05A9DE-28B5-4B65-B2ED-65BA95A3A3BC}"/>
              </a:ext>
            </a:extLst>
          </p:cNvPr>
          <p:cNvCxnSpPr>
            <a:cxnSpLocks/>
            <a:stCxn id="104" idx="2"/>
            <a:endCxn id="105" idx="0"/>
          </p:cNvCxnSpPr>
          <p:nvPr/>
        </p:nvCxnSpPr>
        <p:spPr>
          <a:xfrm flipH="1">
            <a:off x="4009347" y="4218003"/>
            <a:ext cx="544863" cy="436689"/>
          </a:xfrm>
          <a:prstGeom prst="line">
            <a:avLst/>
          </a:prstGeom>
          <a:ln w="19050" cmpd="tri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67F6D0F-9FB0-4506-AFD6-04EC30CCD87B}"/>
              </a:ext>
            </a:extLst>
          </p:cNvPr>
          <p:cNvCxnSpPr>
            <a:cxnSpLocks/>
            <a:endCxn id="106" idx="0"/>
          </p:cNvCxnSpPr>
          <p:nvPr/>
        </p:nvCxnSpPr>
        <p:spPr>
          <a:xfrm>
            <a:off x="4009346" y="4983384"/>
            <a:ext cx="0" cy="325658"/>
          </a:xfrm>
          <a:prstGeom prst="line">
            <a:avLst/>
          </a:prstGeom>
          <a:ln w="19050" cmpd="tri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B81B9D48-64B4-43D5-8F4E-0CACC5697FE4}"/>
              </a:ext>
            </a:extLst>
          </p:cNvPr>
          <p:cNvSpPr/>
          <p:nvPr/>
        </p:nvSpPr>
        <p:spPr>
          <a:xfrm>
            <a:off x="5001234" y="4792763"/>
            <a:ext cx="408956" cy="19710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21A24EA-A990-4672-AFBC-CFF1AC52ECA6}"/>
              </a:ext>
            </a:extLst>
          </p:cNvPr>
          <p:cNvSpPr txBox="1"/>
          <p:nvPr/>
        </p:nvSpPr>
        <p:spPr>
          <a:xfrm>
            <a:off x="4065305" y="3411819"/>
            <a:ext cx="1446486" cy="3385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DAG Scheduler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3EAB9E1-AD2E-43CF-8EC0-44205F58F84E}"/>
              </a:ext>
            </a:extLst>
          </p:cNvPr>
          <p:cNvSpPr txBox="1"/>
          <p:nvPr/>
        </p:nvSpPr>
        <p:spPr>
          <a:xfrm>
            <a:off x="6659871" y="3493474"/>
            <a:ext cx="1446486" cy="3385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Task Scheduler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063914B-4315-440A-93A8-D961744BBB5A}"/>
              </a:ext>
            </a:extLst>
          </p:cNvPr>
          <p:cNvSpPr txBox="1"/>
          <p:nvPr/>
        </p:nvSpPr>
        <p:spPr>
          <a:xfrm>
            <a:off x="7117092" y="5482856"/>
            <a:ext cx="1222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Launch task via cluster manager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4B1F990-9196-4019-933D-FD7CEFCE5D17}"/>
              </a:ext>
            </a:extLst>
          </p:cNvPr>
          <p:cNvSpPr txBox="1"/>
          <p:nvPr/>
        </p:nvSpPr>
        <p:spPr>
          <a:xfrm>
            <a:off x="2938796" y="5774370"/>
            <a:ext cx="3789653" cy="523220"/>
          </a:xfrm>
          <a:prstGeom prst="rect">
            <a:avLst/>
          </a:prstGeom>
          <a:gradFill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 rtlCol="0">
            <a:spAutoFit/>
          </a:bodyPr>
          <a:lstStyle/>
          <a:p>
            <a:r>
              <a:rPr lang="en-US" sz="1400" dirty="0"/>
              <a:t>DAG is created and split into stages of tasks and submitted to Task Scheduler as ready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8AD589BD-286C-4AF6-B590-296B8CC4AE88}"/>
              </a:ext>
            </a:extLst>
          </p:cNvPr>
          <p:cNvCxnSpPr/>
          <p:nvPr/>
        </p:nvCxnSpPr>
        <p:spPr>
          <a:xfrm>
            <a:off x="5191760" y="4202696"/>
            <a:ext cx="0" cy="135482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Audio 124">
            <a:hlinkClick r:id="" action="ppaction://media"/>
            <a:extLst>
              <a:ext uri="{FF2B5EF4-FFF2-40B4-BE49-F238E27FC236}">
                <a16:creationId xmlns:a16="http://schemas.microsoft.com/office/drawing/2014/main" id="{BA8AF95D-1299-4A97-BA32-882D80889C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7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828"/>
    </mc:Choice>
    <mc:Fallback xmlns="">
      <p:transition spd="slow" advTm="208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42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Detailed Execution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16000"/>
            <a:ext cx="11216640" cy="5842000"/>
          </a:xfrm>
        </p:spPr>
        <p:txBody>
          <a:bodyPr>
            <a:noAutofit/>
          </a:bodyPr>
          <a:lstStyle/>
          <a:p>
            <a:pPr fontAlgn="base"/>
            <a:r>
              <a:rPr lang="en-US" sz="2000" dirty="0"/>
              <a:t>Using spark-submit, the spark application job is initiated.</a:t>
            </a:r>
          </a:p>
          <a:p>
            <a:pPr fontAlgn="base"/>
            <a:endParaRPr lang="en-US" sz="2000" dirty="0"/>
          </a:p>
          <a:p>
            <a:pPr fontAlgn="base"/>
            <a:r>
              <a:rPr lang="en-US" sz="2000" dirty="0"/>
              <a:t>First thing driver program is launched, which invokes the main() method that the user specifies in the Jar.</a:t>
            </a:r>
          </a:p>
          <a:p>
            <a:pPr fontAlgn="base"/>
            <a:endParaRPr lang="en-US" sz="2000" dirty="0"/>
          </a:p>
          <a:p>
            <a:pPr fontAlgn="base"/>
            <a:r>
              <a:rPr lang="en-US" sz="2000" dirty="0"/>
              <a:t>The driver program asks for the resources to the cluster manager those are needed to launch executors.</a:t>
            </a:r>
          </a:p>
          <a:p>
            <a:pPr fontAlgn="base"/>
            <a:endParaRPr lang="en-US" sz="2000" dirty="0"/>
          </a:p>
          <a:p>
            <a:pPr fontAlgn="base"/>
            <a:r>
              <a:rPr lang="en-US" sz="2000" dirty="0"/>
              <a:t>The cluster manager launches executors on behalf of the driver program.</a:t>
            </a:r>
          </a:p>
          <a:p>
            <a:pPr fontAlgn="base"/>
            <a:endParaRPr lang="en-US" sz="2000" dirty="0"/>
          </a:p>
          <a:p>
            <a:pPr fontAlgn="base"/>
            <a:r>
              <a:rPr lang="en-US" sz="2000" dirty="0"/>
              <a:t>The driver process runs as per the processing program. </a:t>
            </a:r>
          </a:p>
          <a:p>
            <a:pPr fontAlgn="base"/>
            <a:endParaRPr lang="en-US" sz="2000" dirty="0"/>
          </a:p>
          <a:p>
            <a:pPr fontAlgn="base"/>
            <a:r>
              <a:rPr lang="en-US" sz="2000" dirty="0"/>
              <a:t>Based on the transformations-DAG is created with the help of </a:t>
            </a:r>
            <a:r>
              <a:rPr lang="en-US" sz="2000" dirty="0" err="1"/>
              <a:t>DAGScheduler</a:t>
            </a:r>
            <a:r>
              <a:rPr lang="en-US" sz="2000" dirty="0"/>
              <a:t> and once action is encountered </a:t>
            </a:r>
            <a:r>
              <a:rPr lang="en-US" sz="2000" b="1" dirty="0"/>
              <a:t>JOB</a:t>
            </a:r>
            <a:r>
              <a:rPr lang="en-US" sz="2000" dirty="0"/>
              <a:t> is created, </a:t>
            </a:r>
            <a:r>
              <a:rPr lang="en-US" sz="2000" b="1" dirty="0"/>
              <a:t>JOB</a:t>
            </a:r>
            <a:r>
              <a:rPr lang="en-US" sz="2000" dirty="0"/>
              <a:t> is the collection of </a:t>
            </a:r>
            <a:r>
              <a:rPr lang="en-US" sz="2000" b="1" dirty="0"/>
              <a:t>stages of tasks</a:t>
            </a:r>
            <a:r>
              <a:rPr lang="en-US" sz="2000" dirty="0"/>
              <a:t>, post that the driver sends work to executors in the form of tasks with the help Of </a:t>
            </a:r>
            <a:r>
              <a:rPr lang="en-US" sz="2000" dirty="0" err="1"/>
              <a:t>TaskScheduler</a:t>
            </a:r>
            <a:r>
              <a:rPr lang="en-US" sz="2000" dirty="0"/>
              <a:t> via cluster manager.</a:t>
            </a:r>
          </a:p>
          <a:p>
            <a:pPr fontAlgn="base"/>
            <a:endParaRPr lang="en-US" sz="2000" dirty="0">
              <a:highlight>
                <a:srgbClr val="FFFF00"/>
              </a:highlight>
            </a:endParaRPr>
          </a:p>
          <a:p>
            <a:pPr fontAlgn="base"/>
            <a:r>
              <a:rPr lang="en-US" sz="2000" dirty="0"/>
              <a:t>The executors process the task and the result sends back to the driver through the cluster manager.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6802BD1-0FC0-4BCF-804E-BDEB36DA99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4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699"/>
    </mc:Choice>
    <mc:Fallback xmlns="">
      <p:transition spd="slow" advTm="121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D6A41B-DF24-4365-B533-3E1ADCE5F13C}"/>
              </a:ext>
            </a:extLst>
          </p:cNvPr>
          <p:cNvSpPr/>
          <p:nvPr/>
        </p:nvSpPr>
        <p:spPr>
          <a:xfrm>
            <a:off x="111760" y="843280"/>
            <a:ext cx="2418080" cy="229616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spark=</a:t>
            </a:r>
            <a:r>
              <a:rPr lang="en-US" sz="1600" b="1" dirty="0" err="1">
                <a:solidFill>
                  <a:schemeClr val="tx1"/>
                </a:solidFill>
              </a:rPr>
              <a:t>SparkSession.builder</a:t>
            </a:r>
            <a:r>
              <a:rPr lang="en-US" dirty="0">
                <a:solidFill>
                  <a:schemeClr val="tx1"/>
                </a:solidFill>
              </a:rPr>
              <a:t>…..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spark.sparkContext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rdd</a:t>
            </a:r>
            <a:r>
              <a:rPr lang="en-US" dirty="0">
                <a:solidFill>
                  <a:schemeClr val="tx1"/>
                </a:solidFill>
              </a:rPr>
              <a:t> =spark.read.t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rdd.filter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rdd.map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rdd.count</a:t>
            </a:r>
            <a:r>
              <a:rPr lang="en-US" dirty="0">
                <a:solidFill>
                  <a:schemeClr val="tx1"/>
                </a:solidFill>
              </a:rPr>
              <a:t>()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Action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</a:rPr>
              <a:t>Driver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672505-C0DD-454E-9607-9A41599EDD37}"/>
              </a:ext>
            </a:extLst>
          </p:cNvPr>
          <p:cNvSpPr/>
          <p:nvPr/>
        </p:nvSpPr>
        <p:spPr>
          <a:xfrm>
            <a:off x="5415280" y="1149895"/>
            <a:ext cx="2346972" cy="16593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Allocated the resources.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Track submitted job/tasks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</a:rPr>
              <a:t>Cluster Manager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AEF18A-071F-4232-A02D-9AB8D8CB9C3C}"/>
              </a:ext>
            </a:extLst>
          </p:cNvPr>
          <p:cNvSpPr/>
          <p:nvPr/>
        </p:nvSpPr>
        <p:spPr>
          <a:xfrm>
            <a:off x="9997440" y="335280"/>
            <a:ext cx="2042160" cy="143256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Worker Node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EC01F7-2ACF-4289-9E78-65998834C4C0}"/>
              </a:ext>
            </a:extLst>
          </p:cNvPr>
          <p:cNvCxnSpPr>
            <a:cxnSpLocks/>
          </p:cNvCxnSpPr>
          <p:nvPr/>
        </p:nvCxnSpPr>
        <p:spPr>
          <a:xfrm>
            <a:off x="11018520" y="3429000"/>
            <a:ext cx="0" cy="62992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4E618FE-5D91-4DC1-A36C-333E72D58114}"/>
              </a:ext>
            </a:extLst>
          </p:cNvPr>
          <p:cNvSpPr/>
          <p:nvPr/>
        </p:nvSpPr>
        <p:spPr>
          <a:xfrm>
            <a:off x="1574800" y="3352800"/>
            <a:ext cx="6725899" cy="306832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accent2">
                  <a:lumMod val="50000"/>
                </a:schemeClr>
              </a:solidFill>
              <a:highlight>
                <a:srgbClr val="FFFF00"/>
              </a:highlight>
            </a:endParaRPr>
          </a:p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</a:rPr>
              <a:t>Spark Context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7BACB60-0DE6-483E-80FC-C88BFF6CD8C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762252" y="1051560"/>
            <a:ext cx="2235188" cy="928008"/>
          </a:xfrm>
          <a:prstGeom prst="bentConnector3">
            <a:avLst>
              <a:gd name="adj1" fmla="val 62273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80A8826-5214-46AA-855E-B35118B526EF}"/>
              </a:ext>
            </a:extLst>
          </p:cNvPr>
          <p:cNvCxnSpPr>
            <a:cxnSpLocks/>
            <a:stCxn id="8" idx="3"/>
            <a:endCxn id="39" idx="1"/>
          </p:cNvCxnSpPr>
          <p:nvPr/>
        </p:nvCxnSpPr>
        <p:spPr>
          <a:xfrm>
            <a:off x="7762252" y="1979568"/>
            <a:ext cx="2245347" cy="704458"/>
          </a:xfrm>
          <a:prstGeom prst="bentConnector3">
            <a:avLst>
              <a:gd name="adj1" fmla="val 61764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D3ACD08-47D4-4877-BF01-C76A1D194F4B}"/>
              </a:ext>
            </a:extLst>
          </p:cNvPr>
          <p:cNvCxnSpPr>
            <a:cxnSpLocks/>
            <a:stCxn id="8" idx="3"/>
            <a:endCxn id="43" idx="1"/>
          </p:cNvCxnSpPr>
          <p:nvPr/>
        </p:nvCxnSpPr>
        <p:spPr>
          <a:xfrm>
            <a:off x="7762252" y="1979568"/>
            <a:ext cx="2245347" cy="2787008"/>
          </a:xfrm>
          <a:prstGeom prst="bentConnector3">
            <a:avLst>
              <a:gd name="adj1" fmla="val 61312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E9CE813-C233-450C-AD0F-26EC285F4EB7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5400000" flipH="1" flipV="1">
            <a:off x="5915660" y="-4259580"/>
            <a:ext cx="508000" cy="9697720"/>
          </a:xfrm>
          <a:prstGeom prst="bentConnector3">
            <a:avLst>
              <a:gd name="adj1" fmla="val 145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D42AF12-4615-4F8B-BDE4-313793E11AEA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1173479" y="3179897"/>
            <a:ext cx="9855200" cy="2302959"/>
          </a:xfrm>
          <a:prstGeom prst="bentConnector4">
            <a:avLst>
              <a:gd name="adj1" fmla="val -335"/>
              <a:gd name="adj2" fmla="val 154043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E3508C-7FBB-421B-A607-DD91957344D7}"/>
              </a:ext>
            </a:extLst>
          </p:cNvPr>
          <p:cNvCxnSpPr>
            <a:cxnSpLocks/>
            <a:stCxn id="7" idx="3"/>
            <a:endCxn id="14" idx="0"/>
          </p:cNvCxnSpPr>
          <p:nvPr/>
        </p:nvCxnSpPr>
        <p:spPr>
          <a:xfrm>
            <a:off x="2529840" y="1991360"/>
            <a:ext cx="2407910" cy="136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F59A1DC-114F-4032-87F0-AB94D4FE4F7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2529840" y="1979568"/>
            <a:ext cx="2885440" cy="1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F7045E3-DFA2-473B-AA28-9E5AB2B76615}"/>
              </a:ext>
            </a:extLst>
          </p:cNvPr>
          <p:cNvSpPr txBox="1"/>
          <p:nvPr/>
        </p:nvSpPr>
        <p:spPr>
          <a:xfrm>
            <a:off x="3444230" y="1300508"/>
            <a:ext cx="1564640" cy="120032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Request for the Worker/ Executors in the cluster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8CC8D1-7CBC-407E-87B1-E8A16A5E3C94}"/>
              </a:ext>
            </a:extLst>
          </p:cNvPr>
          <p:cNvSpPr/>
          <p:nvPr/>
        </p:nvSpPr>
        <p:spPr>
          <a:xfrm>
            <a:off x="10200640" y="487680"/>
            <a:ext cx="1696720" cy="8788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Executor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C0C708-2A43-4462-B1C8-15D5C7CA0AF5}"/>
              </a:ext>
            </a:extLst>
          </p:cNvPr>
          <p:cNvSpPr txBox="1"/>
          <p:nvPr/>
        </p:nvSpPr>
        <p:spPr>
          <a:xfrm>
            <a:off x="10289540" y="578871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F00C96-9B7E-486D-843E-48BB34F5DFCB}"/>
              </a:ext>
            </a:extLst>
          </p:cNvPr>
          <p:cNvSpPr txBox="1"/>
          <p:nvPr/>
        </p:nvSpPr>
        <p:spPr>
          <a:xfrm>
            <a:off x="11183620" y="580628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Task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D2F646A-76EC-4744-9640-F3A4215A5960}"/>
              </a:ext>
            </a:extLst>
          </p:cNvPr>
          <p:cNvSpPr/>
          <p:nvPr/>
        </p:nvSpPr>
        <p:spPr>
          <a:xfrm>
            <a:off x="10007599" y="1967746"/>
            <a:ext cx="2042160" cy="143256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Worker 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BF6DA8-A96B-4566-A574-BCA06F558674}"/>
              </a:ext>
            </a:extLst>
          </p:cNvPr>
          <p:cNvSpPr/>
          <p:nvPr/>
        </p:nvSpPr>
        <p:spPr>
          <a:xfrm>
            <a:off x="10210799" y="2120146"/>
            <a:ext cx="1696720" cy="8788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Executor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640057-137B-4488-A441-B481F4753C41}"/>
              </a:ext>
            </a:extLst>
          </p:cNvPr>
          <p:cNvSpPr txBox="1"/>
          <p:nvPr/>
        </p:nvSpPr>
        <p:spPr>
          <a:xfrm>
            <a:off x="10299699" y="2211337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B313D7-1460-49BE-A60F-BB395C90B65A}"/>
              </a:ext>
            </a:extLst>
          </p:cNvPr>
          <p:cNvSpPr txBox="1"/>
          <p:nvPr/>
        </p:nvSpPr>
        <p:spPr>
          <a:xfrm>
            <a:off x="11193779" y="2213094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Task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87B3A5B-438F-4DE9-B32A-067B9AF77B50}"/>
              </a:ext>
            </a:extLst>
          </p:cNvPr>
          <p:cNvSpPr/>
          <p:nvPr/>
        </p:nvSpPr>
        <p:spPr>
          <a:xfrm>
            <a:off x="10007599" y="4050296"/>
            <a:ext cx="2042160" cy="143256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Worker Node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D2ADBB5-16A5-446A-9141-3FAA2EA42D6A}"/>
              </a:ext>
            </a:extLst>
          </p:cNvPr>
          <p:cNvSpPr/>
          <p:nvPr/>
        </p:nvSpPr>
        <p:spPr>
          <a:xfrm>
            <a:off x="10210799" y="4202696"/>
            <a:ext cx="1696720" cy="8788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Executor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7F645E-1685-400E-AC66-4AA7E85A55AD}"/>
              </a:ext>
            </a:extLst>
          </p:cNvPr>
          <p:cNvSpPr txBox="1"/>
          <p:nvPr/>
        </p:nvSpPr>
        <p:spPr>
          <a:xfrm>
            <a:off x="10299699" y="4293887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AFC23D-34B4-4DB1-BF0C-77894901FC3A}"/>
              </a:ext>
            </a:extLst>
          </p:cNvPr>
          <p:cNvSpPr txBox="1"/>
          <p:nvPr/>
        </p:nvSpPr>
        <p:spPr>
          <a:xfrm>
            <a:off x="11193779" y="4295644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Task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E6A1E1-BCBF-432D-A43C-660FEC66CE91}"/>
              </a:ext>
            </a:extLst>
          </p:cNvPr>
          <p:cNvSpPr txBox="1"/>
          <p:nvPr/>
        </p:nvSpPr>
        <p:spPr>
          <a:xfrm>
            <a:off x="4064000" y="0"/>
            <a:ext cx="3708400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Program Code(Jar) and configuration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33F2CCB-7E87-442C-BDCD-C8A2662A29FF}"/>
              </a:ext>
            </a:extLst>
          </p:cNvPr>
          <p:cNvSpPr txBox="1"/>
          <p:nvPr/>
        </p:nvSpPr>
        <p:spPr>
          <a:xfrm>
            <a:off x="4404350" y="6520934"/>
            <a:ext cx="3708400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Program Code(Jar) and configuration </a:t>
            </a:r>
          </a:p>
        </p:txBody>
      </p:sp>
      <p:sp>
        <p:nvSpPr>
          <p:cNvPr id="91" name="Flowchart: Multidocument 90">
            <a:extLst>
              <a:ext uri="{FF2B5EF4-FFF2-40B4-BE49-F238E27FC236}">
                <a16:creationId xmlns:a16="http://schemas.microsoft.com/office/drawing/2014/main" id="{3272D45B-6B18-43F5-9860-26C800FA297E}"/>
              </a:ext>
            </a:extLst>
          </p:cNvPr>
          <p:cNvSpPr/>
          <p:nvPr/>
        </p:nvSpPr>
        <p:spPr>
          <a:xfrm>
            <a:off x="7302505" y="4208670"/>
            <a:ext cx="939790" cy="1139456"/>
          </a:xfrm>
          <a:prstGeom prst="flowChartMultidocument">
            <a:avLst/>
          </a:prstGeom>
          <a:gradFill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TASKS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47FBB15A-8237-4809-A9A3-FD2F277E5DD0}"/>
              </a:ext>
            </a:extLst>
          </p:cNvPr>
          <p:cNvSpPr/>
          <p:nvPr/>
        </p:nvSpPr>
        <p:spPr>
          <a:xfrm>
            <a:off x="2997200" y="3606800"/>
            <a:ext cx="3556000" cy="2371927"/>
          </a:xfrm>
          <a:prstGeom prst="roundRect">
            <a:avLst/>
          </a:prstGeom>
          <a:noFill/>
          <a:ln cmpd="tri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4E3077-B57D-4D49-AF1B-30B7F88A4F84}"/>
              </a:ext>
            </a:extLst>
          </p:cNvPr>
          <p:cNvSpPr txBox="1"/>
          <p:nvPr/>
        </p:nvSpPr>
        <p:spPr>
          <a:xfrm>
            <a:off x="1673855" y="3513699"/>
            <a:ext cx="1038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Once the Action is called, Job is created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DE9EA65-8918-466C-90B5-77525E4ADA02}"/>
              </a:ext>
            </a:extLst>
          </p:cNvPr>
          <p:cNvSpPr txBox="1"/>
          <p:nvPr/>
        </p:nvSpPr>
        <p:spPr>
          <a:xfrm>
            <a:off x="1788148" y="4648717"/>
            <a:ext cx="609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JOB</a:t>
            </a: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6B9C67B2-E2FA-4D91-B4BA-1C42A8DABE94}"/>
              </a:ext>
            </a:extLst>
          </p:cNvPr>
          <p:cNvSpPr/>
          <p:nvPr/>
        </p:nvSpPr>
        <p:spPr>
          <a:xfrm>
            <a:off x="2529840" y="4739836"/>
            <a:ext cx="408956" cy="19710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75A004D5-D4AE-4DEE-9523-1CBFA581EA84}"/>
              </a:ext>
            </a:extLst>
          </p:cNvPr>
          <p:cNvSpPr/>
          <p:nvPr/>
        </p:nvSpPr>
        <p:spPr>
          <a:xfrm>
            <a:off x="6728449" y="4739836"/>
            <a:ext cx="408956" cy="19710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014CC9D-3D8E-4711-84E6-F14434B5D8E6}"/>
              </a:ext>
            </a:extLst>
          </p:cNvPr>
          <p:cNvSpPr txBox="1"/>
          <p:nvPr/>
        </p:nvSpPr>
        <p:spPr>
          <a:xfrm>
            <a:off x="5659110" y="3833364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C0838AA-D470-4667-BB80-2EBB4BE088F8}"/>
              </a:ext>
            </a:extLst>
          </p:cNvPr>
          <p:cNvSpPr txBox="1"/>
          <p:nvPr/>
        </p:nvSpPr>
        <p:spPr>
          <a:xfrm>
            <a:off x="5659110" y="4329864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2CA302E-354A-4B33-86F6-86C80F378C7B}"/>
              </a:ext>
            </a:extLst>
          </p:cNvPr>
          <p:cNvSpPr txBox="1"/>
          <p:nvPr/>
        </p:nvSpPr>
        <p:spPr>
          <a:xfrm>
            <a:off x="5681975" y="4835337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F723457-E3AB-4C72-A201-ED1FAE7A6BF4}"/>
              </a:ext>
            </a:extLst>
          </p:cNvPr>
          <p:cNvSpPr txBox="1"/>
          <p:nvPr/>
        </p:nvSpPr>
        <p:spPr>
          <a:xfrm>
            <a:off x="5681975" y="5323758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2F47660-3D5E-49B4-BB35-E8EC63C3FD17}"/>
              </a:ext>
            </a:extLst>
          </p:cNvPr>
          <p:cNvSpPr txBox="1"/>
          <p:nvPr/>
        </p:nvSpPr>
        <p:spPr>
          <a:xfrm>
            <a:off x="3144509" y="3833364"/>
            <a:ext cx="767101" cy="36933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RDD1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3791AB3-A77C-424A-A158-158C30183961}"/>
              </a:ext>
            </a:extLst>
          </p:cNvPr>
          <p:cNvSpPr txBox="1"/>
          <p:nvPr/>
        </p:nvSpPr>
        <p:spPr>
          <a:xfrm>
            <a:off x="4170659" y="3848671"/>
            <a:ext cx="767101" cy="36933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RDD2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2F1C82C-4DF0-46FC-BB21-DB4E13901C8C}"/>
              </a:ext>
            </a:extLst>
          </p:cNvPr>
          <p:cNvSpPr txBox="1"/>
          <p:nvPr/>
        </p:nvSpPr>
        <p:spPr>
          <a:xfrm>
            <a:off x="3625796" y="4654692"/>
            <a:ext cx="767101" cy="36933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RDD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CE6BB9D-222F-403A-AAAB-1CE1AE9E7449}"/>
              </a:ext>
            </a:extLst>
          </p:cNvPr>
          <p:cNvSpPr txBox="1"/>
          <p:nvPr/>
        </p:nvSpPr>
        <p:spPr>
          <a:xfrm>
            <a:off x="3625795" y="5309042"/>
            <a:ext cx="767101" cy="36933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RDD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52043D3-1610-4628-83BF-B38951E5F940}"/>
              </a:ext>
            </a:extLst>
          </p:cNvPr>
          <p:cNvCxnSpPr>
            <a:cxnSpLocks/>
            <a:endCxn id="105" idx="0"/>
          </p:cNvCxnSpPr>
          <p:nvPr/>
        </p:nvCxnSpPr>
        <p:spPr>
          <a:xfrm>
            <a:off x="3538236" y="4162042"/>
            <a:ext cx="471111" cy="492650"/>
          </a:xfrm>
          <a:prstGeom prst="line">
            <a:avLst/>
          </a:prstGeom>
          <a:ln w="19050" cmpd="tri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C05A9DE-28B5-4B65-B2ED-65BA95A3A3BC}"/>
              </a:ext>
            </a:extLst>
          </p:cNvPr>
          <p:cNvCxnSpPr>
            <a:cxnSpLocks/>
            <a:stCxn id="104" idx="2"/>
            <a:endCxn id="105" idx="0"/>
          </p:cNvCxnSpPr>
          <p:nvPr/>
        </p:nvCxnSpPr>
        <p:spPr>
          <a:xfrm flipH="1">
            <a:off x="4009347" y="4218003"/>
            <a:ext cx="544863" cy="436689"/>
          </a:xfrm>
          <a:prstGeom prst="line">
            <a:avLst/>
          </a:prstGeom>
          <a:ln w="19050" cmpd="tri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67F6D0F-9FB0-4506-AFD6-04EC30CCD87B}"/>
              </a:ext>
            </a:extLst>
          </p:cNvPr>
          <p:cNvCxnSpPr>
            <a:cxnSpLocks/>
            <a:endCxn id="106" idx="0"/>
          </p:cNvCxnSpPr>
          <p:nvPr/>
        </p:nvCxnSpPr>
        <p:spPr>
          <a:xfrm>
            <a:off x="4009346" y="4983384"/>
            <a:ext cx="0" cy="325658"/>
          </a:xfrm>
          <a:prstGeom prst="line">
            <a:avLst/>
          </a:prstGeom>
          <a:ln w="19050" cmpd="tri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B81B9D48-64B4-43D5-8F4E-0CACC5697FE4}"/>
              </a:ext>
            </a:extLst>
          </p:cNvPr>
          <p:cNvSpPr/>
          <p:nvPr/>
        </p:nvSpPr>
        <p:spPr>
          <a:xfrm>
            <a:off x="5001234" y="4792763"/>
            <a:ext cx="408956" cy="19710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21A24EA-A990-4672-AFBC-CFF1AC52ECA6}"/>
              </a:ext>
            </a:extLst>
          </p:cNvPr>
          <p:cNvSpPr txBox="1"/>
          <p:nvPr/>
        </p:nvSpPr>
        <p:spPr>
          <a:xfrm>
            <a:off x="4065305" y="3411819"/>
            <a:ext cx="1446486" cy="3385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DAG Scheduler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3EAB9E1-AD2E-43CF-8EC0-44205F58F84E}"/>
              </a:ext>
            </a:extLst>
          </p:cNvPr>
          <p:cNvSpPr txBox="1"/>
          <p:nvPr/>
        </p:nvSpPr>
        <p:spPr>
          <a:xfrm>
            <a:off x="6659871" y="3493474"/>
            <a:ext cx="1446486" cy="3385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Task Scheduler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063914B-4315-440A-93A8-D961744BBB5A}"/>
              </a:ext>
            </a:extLst>
          </p:cNvPr>
          <p:cNvSpPr txBox="1"/>
          <p:nvPr/>
        </p:nvSpPr>
        <p:spPr>
          <a:xfrm>
            <a:off x="7117092" y="5482856"/>
            <a:ext cx="1222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Launch task via cluster manager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4B1F990-9196-4019-933D-FD7CEFCE5D17}"/>
              </a:ext>
            </a:extLst>
          </p:cNvPr>
          <p:cNvSpPr txBox="1"/>
          <p:nvPr/>
        </p:nvSpPr>
        <p:spPr>
          <a:xfrm>
            <a:off x="2938796" y="5774370"/>
            <a:ext cx="3789653" cy="523220"/>
          </a:xfrm>
          <a:prstGeom prst="rect">
            <a:avLst/>
          </a:prstGeom>
          <a:gradFill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 rtlCol="0">
            <a:spAutoFit/>
          </a:bodyPr>
          <a:lstStyle/>
          <a:p>
            <a:r>
              <a:rPr lang="en-US" sz="1400" dirty="0"/>
              <a:t>DAG is created and split into stages of tasks and submitted to Task Scheduler as ready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4022640-43D5-4D04-9E77-D656633840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3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246"/>
    </mc:Choice>
    <mc:Fallback xmlns="">
      <p:transition spd="slow" advTm="106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D4B04A9-E004-48EA-A9DA-7D91DA981E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0"/>
    </mc:Choice>
    <mc:Fallback xmlns="">
      <p:transition spd="slow" advTm="2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ba5c36-b7cf-4793-bbc2-bd5b3a9f95ca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1658</TotalTime>
  <Words>437</Words>
  <Application>Microsoft Office PowerPoint</Application>
  <PresentationFormat>Widescreen</PresentationFormat>
  <Paragraphs>170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Spark Interview Questions Spark Internals Part-2</vt:lpstr>
      <vt:lpstr>Spark Architecture</vt:lpstr>
      <vt:lpstr>PowerPoint Presentation</vt:lpstr>
      <vt:lpstr>PowerPoint Presentation</vt:lpstr>
      <vt:lpstr>Detailed Execution flow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145</cp:revision>
  <dcterms:created xsi:type="dcterms:W3CDTF">2018-12-28T03:34:44Z</dcterms:created>
  <dcterms:modified xsi:type="dcterms:W3CDTF">2024-12-26T07:25:41Z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